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33"/>
  </p:notesMasterIdLst>
  <p:sldIdLst>
    <p:sldId id="256" r:id="rId2"/>
    <p:sldId id="362" r:id="rId3"/>
    <p:sldId id="361" r:id="rId4"/>
    <p:sldId id="366" r:id="rId5"/>
    <p:sldId id="320" r:id="rId6"/>
    <p:sldId id="321" r:id="rId7"/>
    <p:sldId id="363" r:id="rId8"/>
    <p:sldId id="358" r:id="rId9"/>
    <p:sldId id="365" r:id="rId10"/>
    <p:sldId id="364" r:id="rId11"/>
    <p:sldId id="272" r:id="rId12"/>
    <p:sldId id="3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ZDuEkAP4Rrfnzcok35qar6vo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72676"/>
  </p:normalViewPr>
  <p:slideViewPr>
    <p:cSldViewPr snapToGrid="0">
      <p:cViewPr varScale="1">
        <p:scale>
          <a:sx n="88" d="100"/>
          <a:sy n="88" d="100"/>
        </p:scale>
        <p:origin x="2592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329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398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294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4" name="Google Shape;3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1" name="Google Shape;5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05" name="Google Shape;6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0" name="Google Shape;6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55" name="Google Shape;7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31" name="Google Shape;8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07" name="Google Shape;9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85" name="Google Shape;9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63" name="Google Shape;10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85" name="Google Shape;108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92" name="Google Shape;10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37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17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7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810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068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734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44061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2024 Winter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Final Project Reflection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/>
        </p:nvSpPr>
        <p:spPr>
          <a:xfrm>
            <a:off x="7362275" y="27386"/>
            <a:ext cx="17817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76033-E993-ADC1-C70D-625E2C5ED485}"/>
              </a:ext>
            </a:extLst>
          </p:cNvPr>
          <p:cNvSpPr txBox="1"/>
          <p:nvPr userDrawn="1"/>
        </p:nvSpPr>
        <p:spPr>
          <a:xfrm>
            <a:off x="10220960" y="7924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25;p23">
            <a:extLst>
              <a:ext uri="{FF2B5EF4-FFF2-40B4-BE49-F238E27FC236}">
                <a16:creationId xmlns:a16="http://schemas.microsoft.com/office/drawing/2014/main" id="{37B4214D-2C3E-621E-0BCB-0FE2D40B0049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26;p23">
            <a:extLst>
              <a:ext uri="{FF2B5EF4-FFF2-40B4-BE49-F238E27FC236}">
                <a16:creationId xmlns:a16="http://schemas.microsoft.com/office/drawing/2014/main" id="{6C053F3A-52B9-0AF4-4635-540486D52C0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;p23">
            <a:extLst>
              <a:ext uri="{FF2B5EF4-FFF2-40B4-BE49-F238E27FC236}">
                <a16:creationId xmlns:a16="http://schemas.microsoft.com/office/drawing/2014/main" id="{CF3D2091-AC39-FBFA-D069-1D4EB5507469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Final Project Reflection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;p23">
            <a:extLst>
              <a:ext uri="{FF2B5EF4-FFF2-40B4-BE49-F238E27FC236}">
                <a16:creationId xmlns:a16="http://schemas.microsoft.com/office/drawing/2014/main" id="{03761B10-D19E-E711-DEC3-C6D430341E57}"/>
              </a:ext>
            </a:extLst>
          </p:cNvPr>
          <p:cNvSpPr txBox="1"/>
          <p:nvPr userDrawn="1"/>
        </p:nvSpPr>
        <p:spPr>
          <a:xfrm>
            <a:off x="7362275" y="27386"/>
            <a:ext cx="17817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685800" y="2413493"/>
            <a:ext cx="7674429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Final Project Reflection &amp; Computer Networks</a:t>
            </a:r>
            <a:endParaRPr sz="3100"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685800" y="5263558"/>
            <a:ext cx="7674429" cy="121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Final Project Reflection, Overview of Computer Networks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Final Project Reflection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Workshop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Overview of Computer Networks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b="1" dirty="0">
                <a:solidFill>
                  <a:srgbClr val="4A2A85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3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 of Computer Networks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will go over an overview of networks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Take CSE 333 (Systems Programming), CSE 461 (Computer Networks), and CSE 452 (Distributed Systems) to learn more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Our focus: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Brief intro to what connecting to the internet looks like under the hood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What that connection might look like implemented in our computer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Do Computer Networks Work?</a:t>
            </a:r>
            <a:endParaRPr dirty="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How do you think we connect computers in different physical locations?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What modes of communication do you think computers use to network with one another?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2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Networks = Really, Really Long Wires</a:t>
            </a: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At a fundamental level, there’s nothing magic about the Internet—it’s the same concepts we used to build our CPU, just with longer wires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Still 1s and 0s, still just combinational + sequential logic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4195525" y="4621544"/>
            <a:ext cx="1057500" cy="1057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500" y="3205961"/>
            <a:ext cx="957825" cy="1250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1"/>
          <p:cNvCxnSpPr/>
          <p:nvPr/>
        </p:nvCxnSpPr>
        <p:spPr>
          <a:xfrm>
            <a:off x="4468825" y="4182286"/>
            <a:ext cx="67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1225" y="3969599"/>
            <a:ext cx="1046175" cy="4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325" y="4600763"/>
            <a:ext cx="836800" cy="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8925" y="4757799"/>
            <a:ext cx="679800" cy="679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1342700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1"/>
          <p:cNvCxnSpPr>
            <a:stCxn id="200" idx="3"/>
            <a:endCxn id="202" idx="1"/>
          </p:cNvCxnSpPr>
          <p:nvPr/>
        </p:nvCxnSpPr>
        <p:spPr>
          <a:xfrm>
            <a:off x="2620100" y="5926125"/>
            <a:ext cx="395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1"/>
          <p:cNvSpPr/>
          <p:nvPr/>
        </p:nvSpPr>
        <p:spPr>
          <a:xfrm>
            <a:off x="238725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6574213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7966713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1"/>
          <p:cNvCxnSpPr>
            <a:stCxn id="203" idx="3"/>
            <a:endCxn id="200" idx="1"/>
          </p:cNvCxnSpPr>
          <p:nvPr/>
        </p:nvCxnSpPr>
        <p:spPr>
          <a:xfrm>
            <a:off x="124072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1"/>
          <p:cNvCxnSpPr/>
          <p:nvPr/>
        </p:nvCxnSpPr>
        <p:spPr>
          <a:xfrm>
            <a:off x="785817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Google Shape;20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2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14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305925" y="4667071"/>
            <a:ext cx="836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≈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1713" y="6122800"/>
            <a:ext cx="777924" cy="8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984" y="6183098"/>
            <a:ext cx="1485416" cy="69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Thinking about the Network: Layers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71658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To manage the complexity, we think about the network in layers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It’s all 0s and 1s, but each layer is a different way of “framing” or thinking about those 0s and 1s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Each layer zooms out a little more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219" name="Google Shape;219;p13"/>
          <p:cNvCxnSpPr>
            <a:endCxn id="220" idx="2"/>
          </p:cNvCxnSpPr>
          <p:nvPr/>
        </p:nvCxnSpPr>
        <p:spPr>
          <a:xfrm rot="10800000">
            <a:off x="5787550" y="2249675"/>
            <a:ext cx="3019200" cy="1565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>
            <a:endCxn id="222" idx="2"/>
          </p:cNvCxnSpPr>
          <p:nvPr/>
        </p:nvCxnSpPr>
        <p:spPr>
          <a:xfrm rot="10800000" flipH="1">
            <a:off x="6233275" y="4171300"/>
            <a:ext cx="327600" cy="1554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13"/>
          <p:cNvCxnSpPr>
            <a:endCxn id="222" idx="2"/>
          </p:cNvCxnSpPr>
          <p:nvPr/>
        </p:nvCxnSpPr>
        <p:spPr>
          <a:xfrm rot="10800000" flipH="1">
            <a:off x="6513175" y="4171300"/>
            <a:ext cx="47700" cy="1551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3"/>
          <p:cNvCxnSpPr>
            <a:endCxn id="222" idx="2"/>
          </p:cNvCxnSpPr>
          <p:nvPr/>
        </p:nvCxnSpPr>
        <p:spPr>
          <a:xfrm rot="10800000">
            <a:off x="6560875" y="4171300"/>
            <a:ext cx="56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3"/>
          <p:cNvCxnSpPr>
            <a:endCxn id="222" idx="2"/>
          </p:cNvCxnSpPr>
          <p:nvPr/>
        </p:nvCxnSpPr>
        <p:spPr>
          <a:xfrm rot="10800000">
            <a:off x="6560875" y="4171300"/>
            <a:ext cx="3201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3"/>
          <p:cNvCxnSpPr>
            <a:endCxn id="222" idx="2"/>
          </p:cNvCxnSpPr>
          <p:nvPr/>
        </p:nvCxnSpPr>
        <p:spPr>
          <a:xfrm rot="10800000">
            <a:off x="6560875" y="4171300"/>
            <a:ext cx="429000" cy="1565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3"/>
          <p:cNvCxnSpPr>
            <a:endCxn id="222" idx="2"/>
          </p:cNvCxnSpPr>
          <p:nvPr/>
        </p:nvCxnSpPr>
        <p:spPr>
          <a:xfrm rot="10800000">
            <a:off x="6560875" y="4171300"/>
            <a:ext cx="701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3"/>
          <p:cNvCxnSpPr>
            <a:endCxn id="222" idx="2"/>
          </p:cNvCxnSpPr>
          <p:nvPr/>
        </p:nvCxnSpPr>
        <p:spPr>
          <a:xfrm rot="10800000" flipH="1">
            <a:off x="6136075" y="4171300"/>
            <a:ext cx="4248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13"/>
          <p:cNvCxnSpPr>
            <a:endCxn id="222" idx="2"/>
          </p:cNvCxnSpPr>
          <p:nvPr/>
        </p:nvCxnSpPr>
        <p:spPr>
          <a:xfrm rot="10800000" flipH="1">
            <a:off x="5868175" y="4171300"/>
            <a:ext cx="6927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13"/>
          <p:cNvSpPr txBox="1"/>
          <p:nvPr/>
        </p:nvSpPr>
        <p:spPr>
          <a:xfrm>
            <a:off x="4585304" y="1466800"/>
            <a:ext cx="154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483058" y="5244983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85760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2334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60925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698507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632875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99900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83651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873125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412112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485337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48725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3" name="Google Shape;243;p13"/>
          <p:cNvCxnSpPr>
            <a:endCxn id="220" idx="2"/>
          </p:cNvCxnSpPr>
          <p:nvPr/>
        </p:nvCxnSpPr>
        <p:spPr>
          <a:xfrm rot="10800000" flipH="1">
            <a:off x="4912450" y="2249675"/>
            <a:ext cx="8751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3"/>
          <p:cNvCxnSpPr>
            <a:endCxn id="220" idx="2"/>
          </p:cNvCxnSpPr>
          <p:nvPr/>
        </p:nvCxnSpPr>
        <p:spPr>
          <a:xfrm rot="10800000">
            <a:off x="5787550" y="2249675"/>
            <a:ext cx="12945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3"/>
          <p:cNvCxnSpPr>
            <a:endCxn id="220" idx="2"/>
          </p:cNvCxnSpPr>
          <p:nvPr/>
        </p:nvCxnSpPr>
        <p:spPr>
          <a:xfrm rot="10800000">
            <a:off x="5787550" y="2249675"/>
            <a:ext cx="2622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13"/>
          <p:cNvCxnSpPr>
            <a:endCxn id="220" idx="2"/>
          </p:cNvCxnSpPr>
          <p:nvPr/>
        </p:nvCxnSpPr>
        <p:spPr>
          <a:xfrm rot="10800000">
            <a:off x="5787550" y="2249675"/>
            <a:ext cx="13887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13"/>
          <p:cNvSpPr/>
          <p:nvPr/>
        </p:nvSpPr>
        <p:spPr>
          <a:xfrm>
            <a:off x="521950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8" name="Google Shape;248;p13"/>
          <p:cNvCxnSpPr>
            <a:endCxn id="220" idx="2"/>
          </p:cNvCxnSpPr>
          <p:nvPr/>
        </p:nvCxnSpPr>
        <p:spPr>
          <a:xfrm rot="10800000">
            <a:off x="5787550" y="2249675"/>
            <a:ext cx="1668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3"/>
          <p:cNvSpPr/>
          <p:nvPr/>
        </p:nvSpPr>
        <p:spPr>
          <a:xfrm>
            <a:off x="4965850" y="1884575"/>
            <a:ext cx="1643400" cy="3651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webpage (.html)</a:t>
            </a:r>
            <a:endParaRPr sz="1200" b="1" i="0" u="none" strike="noStrike" cap="none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6721725" y="1884550"/>
            <a:ext cx="16434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meme (.png)</a:t>
            </a:r>
            <a:endParaRPr sz="1200" b="1" i="0" u="none" strike="noStrike" cap="none">
              <a:solidFill>
                <a:srgbClr val="B45F0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4912450" y="3806200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6039775" y="3806200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167100" y="38062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4483058" y="32800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13" y="143096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113" y="324421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25" y="5209137"/>
            <a:ext cx="437075" cy="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8484150" y="2628038"/>
            <a:ext cx="379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6827561" y="2705237"/>
            <a:ext cx="1774443" cy="50777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1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Other layers exist between here; out of 390B scope</a:t>
            </a:r>
            <a:endParaRPr sz="1050" b="1" i="1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Conceptually the “top” layer: looking at internet traffic as direct communication between applications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Common use: HTTP (</a:t>
            </a:r>
            <a:r>
              <a:rPr lang="en-US" dirty="0" err="1"/>
              <a:t>HyperText</a:t>
            </a:r>
            <a:r>
              <a:rPr lang="en-US" dirty="0"/>
              <a:t> Transfer Protocol)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Your browser sends an HTTP request to a server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The server sends back an HTTP response with data attached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64" name="Google Shape;264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5" name="Google Shape;265;p14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urier New"/>
                <a:ea typeface="Courier New"/>
                <a:cs typeface="Courier New"/>
                <a:sym typeface="Courier New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Conceptually the “top” layer: looking at internet traffic as direct communication between applications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Common use: HTTP (</a:t>
            </a:r>
            <a:r>
              <a:rPr lang="en-US" dirty="0" err="1"/>
              <a:t>HyperText</a:t>
            </a:r>
            <a:r>
              <a:rPr lang="en-US" dirty="0"/>
              <a:t> Transfer Protocol)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Your browser sends an HTTP request to a server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The server sends back an HTTP response with data attached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4" name="Google Shape;284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2315375" y="3623275"/>
            <a:ext cx="5087100" cy="50871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2950225" y="48688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4077550" y="48688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5204875" y="48688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2950225" y="53806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4077550" y="53806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5204875" y="53806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2950225" y="58924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4077550" y="58924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204875" y="58924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2950225" y="64042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077550" y="64042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5204875" y="64042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 b="90878"/>
          <a:stretch/>
        </p:blipFill>
        <p:spPr>
          <a:xfrm>
            <a:off x="5254225" y="4925475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5">
            <a:alphaModFix/>
          </a:blip>
          <a:srcRect t="27362" b="63516"/>
          <a:stretch/>
        </p:blipFill>
        <p:spPr>
          <a:xfrm>
            <a:off x="5254225" y="6463787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5">
            <a:alphaModFix/>
          </a:blip>
          <a:srcRect t="18240" b="72638"/>
          <a:stretch/>
        </p:blipFill>
        <p:spPr>
          <a:xfrm>
            <a:off x="5254225" y="5950212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5">
            <a:alphaModFix/>
          </a:blip>
          <a:srcRect t="9123" b="81755"/>
          <a:stretch/>
        </p:blipFill>
        <p:spPr>
          <a:xfrm>
            <a:off x="5254238" y="5438412"/>
            <a:ext cx="1544674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/>
        </p:nvSpPr>
        <p:spPr>
          <a:xfrm>
            <a:off x="4340446" y="41359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8500" y="4100112"/>
            <a:ext cx="437075" cy="4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A computer network is simply multiple computers connected by a single wire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Why is it better to send smaller chunks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18" name="Google Shape;318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6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6"/>
          <p:cNvCxnSpPr>
            <a:stCxn id="323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6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25" name="Google Shape;325;p16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6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6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16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4" name="Google Shape;334;p16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5" name="Google Shape;335;p16"/>
          <p:cNvCxnSpPr>
            <a:cxnSpLocks/>
          </p:cNvCxnSpPr>
          <p:nvPr/>
        </p:nvCxnSpPr>
        <p:spPr>
          <a:xfrm flipH="1">
            <a:off x="3513162" y="5643700"/>
            <a:ext cx="4224528" cy="5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16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Every computer will “hear” the message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How do the other computers know to ignore</a:t>
            </a:r>
            <a:br>
              <a:rPr lang="en-US" dirty="0"/>
            </a:br>
            <a:r>
              <a:rPr lang="en-US" dirty="0"/>
              <a:t>an incoming packet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43" name="Google Shape;343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17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17"/>
          <p:cNvCxnSpPr>
            <a:stCxn id="348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17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50" name="Google Shape;350;p17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7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17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17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9" name="Google Shape;359;p17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0" name="Google Shape;360;p17"/>
          <p:cNvCxnSpPr/>
          <p:nvPr/>
        </p:nvCxnSpPr>
        <p:spPr>
          <a:xfrm rot="10800000">
            <a:off x="3534225" y="5643750"/>
            <a:ext cx="41883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1" name="Google Shape;361;p17"/>
          <p:cNvSpPr/>
          <p:nvPr/>
        </p:nvSpPr>
        <p:spPr>
          <a:xfrm>
            <a:off x="113695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523990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(Network Interface Card)</a:t>
            </a:r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don’t want the CPU to waste time always listening to the network wire, especially when it’s not even the destination computer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Solution: </a:t>
            </a:r>
            <a:r>
              <a:rPr lang="en-US" b="1" dirty="0"/>
              <a:t>the NIC</a:t>
            </a:r>
            <a:r>
              <a:rPr lang="en-US" dirty="0"/>
              <a:t>—a new piece of the computer dedicated to dealing with the network wire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Listens to the network wire until it hears a destination address, checks if it matches this computer, and only sends to CPU if so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70" name="Google Shape;370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2700450" y="5833836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436925" y="6547123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p18"/>
          <p:cNvCxnSpPr>
            <a:stCxn id="374" idx="2"/>
          </p:cNvCxnSpPr>
          <p:nvPr/>
        </p:nvCxnSpPr>
        <p:spPr>
          <a:xfrm>
            <a:off x="1517950" y="5500121"/>
            <a:ext cx="0" cy="1047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8"/>
          <p:cNvSpPr/>
          <p:nvPr/>
        </p:nvSpPr>
        <p:spPr>
          <a:xfrm>
            <a:off x="585400" y="4534121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2797450" y="5947548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4433263" y="5947548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6215125" y="5947548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6005335"/>
            <a:ext cx="1544700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1019650" y="5692696"/>
            <a:ext cx="9966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7101" y="5705771"/>
            <a:ext cx="533400" cy="63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8"/>
          <p:cNvCxnSpPr/>
          <p:nvPr/>
        </p:nvCxnSpPr>
        <p:spPr>
          <a:xfrm rot="10800000">
            <a:off x="4123225" y="6547123"/>
            <a:ext cx="18861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dirty="0">
                <a:solidFill>
                  <a:srgbClr val="4A2A85"/>
                </a:solidFill>
              </a:rPr>
              <a:t>Final Project Reflection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b="1" dirty="0">
                <a:solidFill>
                  <a:srgbClr val="4A2A85"/>
                </a:solidFill>
              </a:rPr>
              <a:t>E-Portfolio Details and Topics Brainstorming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Workshop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Reflection Work Session and Feedback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Overview of Computer Networks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97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88" name="Google Shape;388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90" name="Google Shape;390;p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p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1" name="Google Shape;401;p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p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08" name="Google Shape;408;p2"/>
          <p:cNvCxnSpPr>
            <a:stCxn id="409" idx="2"/>
            <a:endCxn id="392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2"/>
          <p:cNvCxnSpPr>
            <a:stCxn id="409" idx="2"/>
            <a:endCxn id="393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2"/>
          <p:cNvCxnSpPr>
            <a:stCxn id="409" idx="2"/>
            <a:endCxn id="394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2"/>
          <p:cNvCxnSpPr>
            <a:stCxn id="409" idx="2"/>
            <a:endCxn id="395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2"/>
          <p:cNvCxnSpPr>
            <a:stCxn id="409" idx="2"/>
            <a:endCxn id="396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2"/>
          <p:cNvCxnSpPr>
            <a:stCxn id="409" idx="2"/>
            <a:endCxn id="397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2"/>
          <p:cNvCxnSpPr>
            <a:stCxn id="409" idx="2"/>
            <a:endCxn id="398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2"/>
          <p:cNvCxnSpPr>
            <a:stCxn id="409" idx="2"/>
            <a:endCxn id="399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2"/>
          <p:cNvCxnSpPr>
            <a:stCxn id="407" idx="0"/>
            <a:endCxn id="409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9" name="Google Shape;419;p2"/>
          <p:cNvCxnSpPr>
            <a:stCxn id="407" idx="3"/>
            <a:endCxn id="407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Google Shape;421;p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8" name="Google Shape;428;p2"/>
          <p:cNvCxnSpPr>
            <a:stCxn id="418" idx="0"/>
            <a:endCxn id="427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2"/>
          <p:cNvCxnSpPr>
            <a:stCxn id="420" idx="0"/>
            <a:endCxn id="427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2"/>
          <p:cNvCxnSpPr>
            <a:stCxn id="421" idx="0"/>
            <a:endCxn id="427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2"/>
          <p:cNvCxnSpPr>
            <a:stCxn id="422" idx="0"/>
            <a:endCxn id="427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2"/>
          <p:cNvCxnSpPr>
            <a:stCxn id="423" idx="0"/>
            <a:endCxn id="427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2"/>
          <p:cNvCxnSpPr>
            <a:stCxn id="424" idx="0"/>
            <a:endCxn id="427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2"/>
          <p:cNvCxnSpPr>
            <a:stCxn id="425" idx="0"/>
            <a:endCxn id="427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2"/>
          <p:cNvCxnSpPr>
            <a:stCxn id="426" idx="0"/>
            <a:endCxn id="427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Google Shape;436;p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Google Shape;438;p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1" name="Google Shape;441;p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2" name="Google Shape;442;p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44" name="Google Shape;444;p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2" name="Google Shape;452;p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3" name="Google Shape;453;p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460" name="Google Shape;460;p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461" name="Google Shape;461;p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62" name="Google Shape;462;p3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63" name="Google Shape;463;p3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3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3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Google Shape;474;p3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5" name="Google Shape;475;p3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3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7" name="Google Shape;477;p3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3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9" name="Google Shape;479;p3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0" name="Google Shape;480;p3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1" name="Google Shape;481;p3"/>
          <p:cNvCxnSpPr>
            <a:stCxn id="482" idx="2"/>
            <a:endCxn id="46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3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3"/>
          <p:cNvCxnSpPr>
            <a:stCxn id="482" idx="2"/>
            <a:endCxn id="46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3"/>
          <p:cNvCxnSpPr>
            <a:stCxn id="482" idx="2"/>
            <a:endCxn id="46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3"/>
          <p:cNvCxnSpPr>
            <a:stCxn id="482" idx="2"/>
            <a:endCxn id="46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3"/>
          <p:cNvCxnSpPr>
            <a:stCxn id="482" idx="2"/>
            <a:endCxn id="46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3"/>
          <p:cNvCxnSpPr>
            <a:stCxn id="482" idx="2"/>
            <a:endCxn id="47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3"/>
          <p:cNvCxnSpPr>
            <a:stCxn id="482" idx="2"/>
            <a:endCxn id="47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"/>
          <p:cNvCxnSpPr>
            <a:stCxn id="482" idx="2"/>
            <a:endCxn id="47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"/>
          <p:cNvCxnSpPr>
            <a:stCxn id="480" idx="0"/>
            <a:endCxn id="48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3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2" name="Google Shape;492;p3"/>
          <p:cNvCxnSpPr>
            <a:stCxn id="480" idx="3"/>
            <a:endCxn id="48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3" name="Google Shape;493;p3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3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3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3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3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3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0" name="Google Shape;500;p3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01" name="Google Shape;501;p3"/>
          <p:cNvCxnSpPr>
            <a:stCxn id="491" idx="0"/>
            <a:endCxn id="50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2" name="Google Shape;502;p3"/>
          <p:cNvCxnSpPr>
            <a:stCxn id="493" idx="0"/>
            <a:endCxn id="50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3"/>
          <p:cNvCxnSpPr>
            <a:stCxn id="494" idx="0"/>
            <a:endCxn id="50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3"/>
          <p:cNvCxnSpPr>
            <a:stCxn id="495" idx="0"/>
            <a:endCxn id="50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3"/>
          <p:cNvCxnSpPr>
            <a:stCxn id="496" idx="0"/>
            <a:endCxn id="50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3"/>
          <p:cNvCxnSpPr>
            <a:stCxn id="497" idx="0"/>
            <a:endCxn id="50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3"/>
          <p:cNvCxnSpPr>
            <a:stCxn id="498" idx="0"/>
            <a:endCxn id="50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8" name="Google Shape;508;p3"/>
          <p:cNvCxnSpPr>
            <a:stCxn id="499" idx="0"/>
            <a:endCxn id="50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9" name="Google Shape;509;p3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0" name="Google Shape;510;p3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3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3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3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3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5" name="Google Shape;515;p3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3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7" name="Google Shape;517;p3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3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9" name="Google Shape;519;p3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p3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1" name="Google Shape;521;p3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2" name="Google Shape;522;p3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3" name="Google Shape;523;p3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4" name="Google Shape;524;p3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3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3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Our good friend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Mux.hdl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534" name="Google Shape;534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535" name="Google Shape;535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7" name="Google Shape;537;p19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19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19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5" name="Google Shape;555;p19"/>
          <p:cNvCxnSpPr>
            <a:stCxn id="556" idx="2"/>
            <a:endCxn id="5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19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19"/>
          <p:cNvCxnSpPr>
            <a:stCxn id="556" idx="2"/>
            <a:endCxn id="5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19"/>
          <p:cNvCxnSpPr>
            <a:stCxn id="556" idx="2"/>
            <a:endCxn id="5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19"/>
          <p:cNvCxnSpPr>
            <a:stCxn id="556" idx="2"/>
            <a:endCxn id="5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19"/>
          <p:cNvCxnSpPr>
            <a:stCxn id="556" idx="2"/>
            <a:endCxn id="5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Google Shape;561;p19"/>
          <p:cNvCxnSpPr>
            <a:stCxn id="556" idx="2"/>
            <a:endCxn id="5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2" name="Google Shape;562;p19"/>
          <p:cNvCxnSpPr>
            <a:stCxn id="556" idx="2"/>
            <a:endCxn id="5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19"/>
          <p:cNvCxnSpPr>
            <a:stCxn id="556" idx="2"/>
            <a:endCxn id="5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19"/>
          <p:cNvCxnSpPr>
            <a:stCxn id="554" idx="0"/>
            <a:endCxn id="5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5" name="Google Shape;565;p19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6" name="Google Shape;566;p19"/>
          <p:cNvCxnSpPr>
            <a:stCxn id="554" idx="3"/>
            <a:endCxn id="5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7" name="Google Shape;567;p19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8" name="Google Shape;568;p19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19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19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5" name="Google Shape;575;p19"/>
          <p:cNvCxnSpPr>
            <a:stCxn id="565" idx="0"/>
            <a:endCxn id="5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19"/>
          <p:cNvCxnSpPr>
            <a:stCxn id="567" idx="0"/>
            <a:endCxn id="5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19"/>
          <p:cNvCxnSpPr>
            <a:stCxn id="568" idx="0"/>
            <a:endCxn id="5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19"/>
          <p:cNvCxnSpPr>
            <a:stCxn id="569" idx="0"/>
            <a:endCxn id="5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19"/>
          <p:cNvCxnSpPr>
            <a:stCxn id="570" idx="0"/>
            <a:endCxn id="5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19"/>
          <p:cNvCxnSpPr>
            <a:stCxn id="571" idx="0"/>
            <a:endCxn id="5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19"/>
          <p:cNvCxnSpPr>
            <a:stCxn id="572" idx="0"/>
            <a:endCxn id="5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19"/>
          <p:cNvCxnSpPr>
            <a:stCxn id="573" idx="0"/>
            <a:endCxn id="5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19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5" name="Google Shape;585;p19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6" name="Google Shape;586;p19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19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19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19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0" name="Google Shape;590;p19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1" name="Google Shape;591;p19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19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19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19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19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19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19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19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19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19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08" name="Google Shape;608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09" name="Google Shape;609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10" name="Google Shape;610;p1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1" name="Google Shape;611;p1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1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1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2" name="Google Shape;622;p1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3" name="Google Shape;623;p1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4" name="Google Shape;624;p1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5" name="Google Shape;625;p1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29" name="Google Shape;629;p12"/>
          <p:cNvCxnSpPr>
            <a:stCxn id="630" idx="2"/>
            <a:endCxn id="61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Google Shape;630;p1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12"/>
          <p:cNvCxnSpPr>
            <a:stCxn id="630" idx="2"/>
            <a:endCxn id="61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2" name="Google Shape;632;p12"/>
          <p:cNvCxnSpPr>
            <a:stCxn id="630" idx="2"/>
            <a:endCxn id="61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3" name="Google Shape;633;p12"/>
          <p:cNvCxnSpPr>
            <a:stCxn id="630" idx="2"/>
            <a:endCxn id="61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12"/>
          <p:cNvCxnSpPr>
            <a:stCxn id="630" idx="2"/>
            <a:endCxn id="61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5" name="Google Shape;635;p12"/>
          <p:cNvCxnSpPr>
            <a:stCxn id="630" idx="2"/>
            <a:endCxn id="61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12"/>
          <p:cNvCxnSpPr>
            <a:stCxn id="630" idx="2"/>
            <a:endCxn id="61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7" name="Google Shape;637;p12"/>
          <p:cNvCxnSpPr>
            <a:stCxn id="630" idx="2"/>
            <a:endCxn id="62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8" name="Google Shape;638;p12"/>
          <p:cNvCxnSpPr>
            <a:stCxn id="628" idx="0"/>
            <a:endCxn id="63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9" name="Google Shape;639;p1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40" name="Google Shape;640;p12"/>
          <p:cNvCxnSpPr>
            <a:stCxn id="628" idx="3"/>
            <a:endCxn id="62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p1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1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9" name="Google Shape;649;p12"/>
          <p:cNvCxnSpPr>
            <a:stCxn id="639" idx="0"/>
            <a:endCxn id="64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Google Shape;650;p12"/>
          <p:cNvCxnSpPr>
            <a:stCxn id="641" idx="0"/>
            <a:endCxn id="64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p12"/>
          <p:cNvCxnSpPr>
            <a:stCxn id="642" idx="0"/>
            <a:endCxn id="64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Google Shape;652;p12"/>
          <p:cNvCxnSpPr>
            <a:stCxn id="643" idx="0"/>
            <a:endCxn id="64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12"/>
          <p:cNvCxnSpPr>
            <a:stCxn id="644" idx="0"/>
            <a:endCxn id="64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12"/>
          <p:cNvCxnSpPr>
            <a:stCxn id="645" idx="0"/>
            <a:endCxn id="64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12"/>
          <p:cNvCxnSpPr>
            <a:stCxn id="646" idx="0"/>
            <a:endCxn id="64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6" name="Google Shape;656;p12"/>
          <p:cNvCxnSpPr>
            <a:stCxn id="647" idx="0"/>
            <a:endCxn id="64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7" name="Google Shape;657;p1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1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Google Shape;659;p1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1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1" name="Google Shape;661;p1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2" name="Google Shape;662;p1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1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p1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5" name="Google Shape;665;p1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1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1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1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1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1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4" name="Google Shape;674;p1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12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PC.hdl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83" name="Google Shape;68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84" name="Google Shape;68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85" name="Google Shape;685;p20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86" name="Google Shape;686;p20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7" name="Google Shape;687;p20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8" name="Google Shape;688;p20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04" name="Google Shape;704;p20"/>
          <p:cNvCxnSpPr>
            <a:stCxn id="705" idx="2"/>
            <a:endCxn id="688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20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20"/>
          <p:cNvCxnSpPr>
            <a:stCxn id="705" idx="2"/>
            <a:endCxn id="689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7" name="Google Shape;707;p20"/>
          <p:cNvCxnSpPr>
            <a:stCxn id="705" idx="2"/>
            <a:endCxn id="690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8" name="Google Shape;708;p20"/>
          <p:cNvCxnSpPr>
            <a:stCxn id="705" idx="2"/>
            <a:endCxn id="691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20"/>
          <p:cNvCxnSpPr>
            <a:stCxn id="705" idx="2"/>
            <a:endCxn id="692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20"/>
          <p:cNvCxnSpPr>
            <a:stCxn id="705" idx="2"/>
            <a:endCxn id="693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20"/>
          <p:cNvCxnSpPr>
            <a:stCxn id="705" idx="2"/>
            <a:endCxn id="694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20"/>
          <p:cNvCxnSpPr>
            <a:stCxn id="705" idx="2"/>
            <a:endCxn id="695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20"/>
          <p:cNvCxnSpPr>
            <a:stCxn id="703" idx="0"/>
            <a:endCxn id="705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4" name="Google Shape;714;p20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5" name="Google Shape;715;p20"/>
          <p:cNvCxnSpPr>
            <a:stCxn id="703" idx="3"/>
            <a:endCxn id="703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20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24" name="Google Shape;724;p20"/>
          <p:cNvCxnSpPr>
            <a:stCxn id="714" idx="0"/>
            <a:endCxn id="723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5" name="Google Shape;725;p20"/>
          <p:cNvCxnSpPr>
            <a:stCxn id="716" idx="0"/>
            <a:endCxn id="723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20"/>
          <p:cNvCxnSpPr>
            <a:stCxn id="717" idx="0"/>
            <a:endCxn id="723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20"/>
          <p:cNvCxnSpPr>
            <a:stCxn id="718" idx="0"/>
            <a:endCxn id="723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20"/>
          <p:cNvCxnSpPr>
            <a:stCxn id="719" idx="0"/>
            <a:endCxn id="723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0"/>
          <p:cNvCxnSpPr>
            <a:stCxn id="720" idx="0"/>
            <a:endCxn id="723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0"/>
          <p:cNvCxnSpPr>
            <a:stCxn id="721" idx="0"/>
            <a:endCxn id="723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20"/>
          <p:cNvCxnSpPr>
            <a:stCxn id="722" idx="0"/>
            <a:endCxn id="723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2" name="Google Shape;732;p20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4" name="Google Shape;734;p20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5" name="Google Shape;735;p20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6" name="Google Shape;736;p20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8" name="Google Shape;738;p20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40" name="Google Shape;740;p20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20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2" name="Google Shape;742;p20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20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20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20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20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20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20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20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758" name="Google Shape;758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759" name="Google Shape;759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1" name="Google Shape;761;p25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25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25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5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5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5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2" name="Google Shape;772;p25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3" name="Google Shape;773;p25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4" name="Google Shape;774;p25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5" name="Google Shape;775;p25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6" name="Google Shape;776;p25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7" name="Google Shape;777;p25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8" name="Google Shape;778;p25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79" name="Google Shape;779;p25"/>
          <p:cNvCxnSpPr>
            <a:stCxn id="780" idx="2"/>
            <a:endCxn id="76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0" name="Google Shape;780;p25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25"/>
          <p:cNvCxnSpPr>
            <a:stCxn id="780" idx="2"/>
            <a:endCxn id="76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25"/>
          <p:cNvCxnSpPr>
            <a:stCxn id="780" idx="2"/>
            <a:endCxn id="76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25"/>
          <p:cNvCxnSpPr>
            <a:stCxn id="780" idx="2"/>
            <a:endCxn id="76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25"/>
          <p:cNvCxnSpPr>
            <a:stCxn id="780" idx="2"/>
            <a:endCxn id="76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5"/>
          <p:cNvCxnSpPr>
            <a:stCxn id="780" idx="2"/>
            <a:endCxn id="76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25"/>
          <p:cNvCxnSpPr>
            <a:stCxn id="780" idx="2"/>
            <a:endCxn id="76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25"/>
          <p:cNvCxnSpPr>
            <a:stCxn id="780" idx="2"/>
            <a:endCxn id="77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8" name="Google Shape;788;p25"/>
          <p:cNvCxnSpPr>
            <a:stCxn id="778" idx="0"/>
            <a:endCxn id="78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9" name="Google Shape;789;p25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0" name="Google Shape;790;p25"/>
          <p:cNvCxnSpPr>
            <a:stCxn id="778" idx="3"/>
            <a:endCxn id="77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1" name="Google Shape;791;p25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25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6" name="Google Shape;796;p25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99" name="Google Shape;799;p25"/>
          <p:cNvCxnSpPr>
            <a:stCxn id="789" idx="0"/>
            <a:endCxn id="79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0" name="Google Shape;800;p25"/>
          <p:cNvCxnSpPr>
            <a:stCxn id="791" idx="0"/>
            <a:endCxn id="79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25"/>
          <p:cNvCxnSpPr>
            <a:stCxn id="792" idx="0"/>
            <a:endCxn id="79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25"/>
          <p:cNvCxnSpPr>
            <a:stCxn id="793" idx="0"/>
            <a:endCxn id="79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25"/>
          <p:cNvCxnSpPr>
            <a:stCxn id="794" idx="0"/>
            <a:endCxn id="79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25"/>
          <p:cNvCxnSpPr>
            <a:stCxn id="795" idx="0"/>
            <a:endCxn id="79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5" name="Google Shape;805;p25"/>
          <p:cNvCxnSpPr>
            <a:stCxn id="796" idx="0"/>
            <a:endCxn id="79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6" name="Google Shape;806;p25"/>
          <p:cNvCxnSpPr>
            <a:stCxn id="797" idx="0"/>
            <a:endCxn id="79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7" name="Google Shape;807;p25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8" name="Google Shape;808;p25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9" name="Google Shape;809;p25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0" name="Google Shape;810;p25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2" name="Google Shape;812;p25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3" name="Google Shape;813;p25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4" name="Google Shape;814;p25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15" name="Google Shape;815;p25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6" name="Google Shape;816;p25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7" name="Google Shape;817;p25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8" name="Google Shape;818;p25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9" name="Google Shape;819;p25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0" name="Google Shape;820;p25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p25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4" name="Google Shape;824;p25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5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7" name="Google Shape;827;p25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RAM.hdl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834" name="Google Shape;834;p2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835" name="Google Shape;835;p2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36" name="Google Shape;836;p26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37" name="Google Shape;837;p26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8" name="Google Shape;838;p26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9" name="Google Shape;839;p26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6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6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6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6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6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6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6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6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8" name="Google Shape;848;p26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9" name="Google Shape;849;p26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0" name="Google Shape;850;p26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1" name="Google Shape;851;p26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2" name="Google Shape;852;p26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3" name="Google Shape;853;p26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4" name="Google Shape;854;p26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55" name="Google Shape;855;p26"/>
          <p:cNvCxnSpPr>
            <a:stCxn id="856" idx="2"/>
            <a:endCxn id="8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p26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7" name="Google Shape;857;p26"/>
          <p:cNvCxnSpPr>
            <a:stCxn id="856" idx="2"/>
            <a:endCxn id="8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8" name="Google Shape;858;p26"/>
          <p:cNvCxnSpPr>
            <a:stCxn id="856" idx="2"/>
            <a:endCxn id="8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9" name="Google Shape;859;p26"/>
          <p:cNvCxnSpPr>
            <a:stCxn id="856" idx="2"/>
            <a:endCxn id="8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0" name="Google Shape;860;p26"/>
          <p:cNvCxnSpPr>
            <a:stCxn id="856" idx="2"/>
            <a:endCxn id="8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26"/>
          <p:cNvCxnSpPr>
            <a:stCxn id="856" idx="2"/>
            <a:endCxn id="8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2" name="Google Shape;862;p26"/>
          <p:cNvCxnSpPr>
            <a:stCxn id="856" idx="2"/>
            <a:endCxn id="8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3" name="Google Shape;863;p26"/>
          <p:cNvCxnSpPr>
            <a:stCxn id="856" idx="2"/>
            <a:endCxn id="8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4" name="Google Shape;864;p26"/>
          <p:cNvCxnSpPr>
            <a:stCxn id="854" idx="0"/>
            <a:endCxn id="8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5" name="Google Shape;865;p26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66" name="Google Shape;866;p26"/>
          <p:cNvCxnSpPr>
            <a:stCxn id="854" idx="3"/>
            <a:endCxn id="8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7" name="Google Shape;867;p26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8" name="Google Shape;868;p26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9" name="Google Shape;869;p26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Google Shape;874;p26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75" name="Google Shape;875;p26"/>
          <p:cNvCxnSpPr>
            <a:stCxn id="865" idx="0"/>
            <a:endCxn id="8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6" name="Google Shape;876;p26"/>
          <p:cNvCxnSpPr>
            <a:stCxn id="867" idx="0"/>
            <a:endCxn id="8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7" name="Google Shape;877;p26"/>
          <p:cNvCxnSpPr>
            <a:stCxn id="868" idx="0"/>
            <a:endCxn id="8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8" name="Google Shape;878;p26"/>
          <p:cNvCxnSpPr>
            <a:stCxn id="869" idx="0"/>
            <a:endCxn id="8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9" name="Google Shape;879;p26"/>
          <p:cNvCxnSpPr>
            <a:stCxn id="870" idx="0"/>
            <a:endCxn id="8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0" name="Google Shape;880;p26"/>
          <p:cNvCxnSpPr>
            <a:stCxn id="871" idx="0"/>
            <a:endCxn id="8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1" name="Google Shape;881;p26"/>
          <p:cNvCxnSpPr>
            <a:stCxn id="872" idx="0"/>
            <a:endCxn id="8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2" name="Google Shape;882;p26"/>
          <p:cNvCxnSpPr>
            <a:stCxn id="873" idx="0"/>
            <a:endCxn id="8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3" name="Google Shape;883;p26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9" name="Google Shape;889;p26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1" name="Google Shape;891;p26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2" name="Google Shape;892;p26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3" name="Google Shape;893;p26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4" name="Google Shape;894;p26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5" name="Google Shape;895;p26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6" name="Google Shape;896;p26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7" name="Google Shape;897;p26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8" name="Google Shape;898;p26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26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0" name="Google Shape;900;p26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6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6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10" name="Google Shape;910;p2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11" name="Google Shape;911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912" name="Google Shape;912;p27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3" name="Google Shape;913;p27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4" name="Google Shape;914;p27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p27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7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7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7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7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7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7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7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7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4" name="Google Shape;924;p27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5" name="Google Shape;925;p27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6" name="Google Shape;926;p27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7" name="Google Shape;927;p27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8" name="Google Shape;928;p27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9" name="Google Shape;929;p27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0" name="Google Shape;930;p27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31" name="Google Shape;931;p27"/>
          <p:cNvCxnSpPr>
            <a:stCxn id="932" idx="2"/>
            <a:endCxn id="91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2" name="Google Shape;932;p27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p27"/>
          <p:cNvCxnSpPr>
            <a:stCxn id="932" idx="2"/>
            <a:endCxn id="91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4" name="Google Shape;934;p27"/>
          <p:cNvCxnSpPr>
            <a:stCxn id="932" idx="2"/>
            <a:endCxn id="91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5" name="Google Shape;935;p27"/>
          <p:cNvCxnSpPr>
            <a:stCxn id="932" idx="2"/>
            <a:endCxn id="91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6" name="Google Shape;936;p27"/>
          <p:cNvCxnSpPr>
            <a:stCxn id="932" idx="2"/>
            <a:endCxn id="91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7" name="Google Shape;937;p27"/>
          <p:cNvCxnSpPr>
            <a:stCxn id="932" idx="2"/>
            <a:endCxn id="92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27"/>
          <p:cNvCxnSpPr>
            <a:stCxn id="932" idx="2"/>
            <a:endCxn id="92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9" name="Google Shape;939;p27"/>
          <p:cNvCxnSpPr>
            <a:stCxn id="932" idx="2"/>
            <a:endCxn id="92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0" name="Google Shape;940;p27"/>
          <p:cNvCxnSpPr>
            <a:stCxn id="930" idx="0"/>
            <a:endCxn id="93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1" name="Google Shape;941;p27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42" name="Google Shape;942;p27"/>
          <p:cNvCxnSpPr>
            <a:stCxn id="930" idx="3"/>
            <a:endCxn id="93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3" name="Google Shape;943;p27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4" name="Google Shape;944;p27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5" name="Google Shape;945;p27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6" name="Google Shape;946;p27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7" name="Google Shape;947;p27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8" name="Google Shape;948;p27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9" name="Google Shape;949;p27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0" name="Google Shape;950;p27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1" name="Google Shape;951;p27"/>
          <p:cNvCxnSpPr>
            <a:stCxn id="941" idx="0"/>
            <a:endCxn id="95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2" name="Google Shape;952;p27"/>
          <p:cNvCxnSpPr>
            <a:stCxn id="943" idx="0"/>
            <a:endCxn id="95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3" name="Google Shape;953;p27"/>
          <p:cNvCxnSpPr>
            <a:stCxn id="944" idx="0"/>
            <a:endCxn id="95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4" name="Google Shape;954;p27"/>
          <p:cNvCxnSpPr>
            <a:stCxn id="945" idx="0"/>
            <a:endCxn id="95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5" name="Google Shape;955;p27"/>
          <p:cNvCxnSpPr>
            <a:stCxn id="946" idx="0"/>
            <a:endCxn id="95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6" name="Google Shape;956;p27"/>
          <p:cNvCxnSpPr>
            <a:stCxn id="947" idx="0"/>
            <a:endCxn id="95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7" name="Google Shape;957;p27"/>
          <p:cNvCxnSpPr>
            <a:stCxn id="948" idx="0"/>
            <a:endCxn id="95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8" name="Google Shape;958;p27"/>
          <p:cNvCxnSpPr>
            <a:stCxn id="949" idx="0"/>
            <a:endCxn id="95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9" name="Google Shape;959;p27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0" name="Google Shape;960;p27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1" name="Google Shape;961;p27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2" name="Google Shape;962;p27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3" name="Google Shape;963;p27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4" name="Google Shape;964;p27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5" name="Google Shape;965;p27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6" name="Google Shape;966;p27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67" name="Google Shape;967;p27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8" name="Google Shape;968;p27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9" name="Google Shape;969;p27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0" name="Google Shape;970;p27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1" name="Google Shape;971;p27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2" name="Google Shape;972;p27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3" name="Google Shape;973;p27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4" name="Google Shape;974;p27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5" name="Google Shape;975;p27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6" name="Google Shape;976;p27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7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0" name="Google Shape;980;p27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1" name="Google Shape;981;p27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2" name="Google Shape;982;p27"/>
          <p:cNvSpPr/>
          <p:nvPr/>
        </p:nvSpPr>
        <p:spPr>
          <a:xfrm>
            <a:off x="274875" y="3110375"/>
            <a:ext cx="1473825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</a:t>
            </a:r>
            <a:r>
              <a:rPr lang="en-US" sz="1400" b="1" i="0" u="none" strike="noStrike" cap="none" dirty="0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 dirty="0">
                <a:solidFill>
                  <a:srgbClr val="C9DBF9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 dirty="0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 dirty="0">
              <a:solidFill>
                <a:srgbClr val="C9DBF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88" name="Google Shape;988;p2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89" name="Google Shape;989;p2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91" name="Google Shape;991;p28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2" name="Google Shape;992;p28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3" name="Google Shape;993;p28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8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8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8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8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8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8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8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8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2" name="Google Shape;1002;p28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3" name="Google Shape;1003;p28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4" name="Google Shape;1004;p28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5" name="Google Shape;1005;p28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6" name="Google Shape;1006;p28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7" name="Google Shape;1007;p28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8" name="Google Shape;1008;p28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09" name="Google Shape;1009;p28"/>
          <p:cNvCxnSpPr>
            <a:stCxn id="1010" idx="2"/>
            <a:endCxn id="99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28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8"/>
          <p:cNvCxnSpPr>
            <a:stCxn id="1010" idx="2"/>
            <a:endCxn id="99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2" name="Google Shape;1012;p28"/>
          <p:cNvCxnSpPr>
            <a:stCxn id="1010" idx="2"/>
            <a:endCxn id="99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3" name="Google Shape;1013;p28"/>
          <p:cNvCxnSpPr>
            <a:stCxn id="1010" idx="2"/>
            <a:endCxn id="99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28"/>
          <p:cNvCxnSpPr>
            <a:stCxn id="1010" idx="2"/>
            <a:endCxn id="99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28"/>
          <p:cNvCxnSpPr>
            <a:stCxn id="1010" idx="2"/>
            <a:endCxn id="99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28"/>
          <p:cNvCxnSpPr>
            <a:stCxn id="1010" idx="2"/>
            <a:endCxn id="99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28"/>
          <p:cNvCxnSpPr>
            <a:stCxn id="1010" idx="2"/>
            <a:endCxn id="100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28"/>
          <p:cNvCxnSpPr>
            <a:stCxn id="1008" idx="0"/>
            <a:endCxn id="101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9" name="Google Shape;1019;p28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0" name="Google Shape;1020;p28"/>
          <p:cNvCxnSpPr>
            <a:stCxn id="1008" idx="3"/>
            <a:endCxn id="100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1" name="Google Shape;1021;p28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2" name="Google Shape;1022;p28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3" name="Google Shape;1023;p28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4" name="Google Shape;1024;p28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6" name="Google Shape;1026;p28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7" name="Google Shape;1027;p28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8" name="Google Shape;1028;p28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9" name="Google Shape;1029;p28"/>
          <p:cNvCxnSpPr>
            <a:stCxn id="1019" idx="0"/>
            <a:endCxn id="102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0" name="Google Shape;1030;p28"/>
          <p:cNvCxnSpPr>
            <a:stCxn id="1021" idx="0"/>
            <a:endCxn id="102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1" name="Google Shape;1031;p28"/>
          <p:cNvCxnSpPr>
            <a:stCxn id="1022" idx="0"/>
            <a:endCxn id="102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2" name="Google Shape;1032;p28"/>
          <p:cNvCxnSpPr>
            <a:stCxn id="1023" idx="0"/>
            <a:endCxn id="102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3" name="Google Shape;1033;p28"/>
          <p:cNvCxnSpPr>
            <a:stCxn id="1024" idx="0"/>
            <a:endCxn id="102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4" name="Google Shape;1034;p28"/>
          <p:cNvCxnSpPr>
            <a:stCxn id="1025" idx="0"/>
            <a:endCxn id="102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5" name="Google Shape;1035;p28"/>
          <p:cNvCxnSpPr>
            <a:stCxn id="1026" idx="0"/>
            <a:endCxn id="102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6" name="Google Shape;1036;p28"/>
          <p:cNvCxnSpPr>
            <a:stCxn id="1027" idx="0"/>
            <a:endCxn id="102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7" name="Google Shape;1037;p28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8" name="Google Shape;1038;p28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9" name="Google Shape;1039;p28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0" name="Google Shape;1040;p28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1" name="Google Shape;1041;p28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Google Shape;1042;p28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3" name="Google Shape;1043;p28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4" name="Google Shape;1044;p28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5" name="Google Shape;1045;p28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6" name="Google Shape;1046;p28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7" name="Google Shape;1047;p28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8" name="Google Shape;1048;p28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9" name="Google Shape;1049;p28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28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28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p28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3" name="Google Shape;1053;p28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4" name="Google Shape;1054;p28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8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8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7" name="Google Shape;1057;p28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8" name="Google Shape;1058;p28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9" name="Google Shape;1059;p28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0" name="Google Shape;1060;p28"/>
          <p:cNvSpPr/>
          <p:nvPr/>
        </p:nvSpPr>
        <p:spPr>
          <a:xfrm>
            <a:off x="274875" y="3110375"/>
            <a:ext cx="1473825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Connecting NIC to Memory</a:t>
            </a:r>
            <a:endParaRPr/>
          </a:p>
        </p:txBody>
      </p:sp>
      <p:sp>
        <p:nvSpPr>
          <p:cNvPr id="1066" name="Google Shape;1066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keyboard and screen communicated with the CPU via memory maps—agreed-upon regions of RAM that can be read/written by the hardware of the devices themselves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NIC could be implemented in the same way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Every time the right address is detected, copy the following data into part of RAM where the CPU can retrieve it once it gets a chance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67" name="Google Shape;1067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cxnSp>
        <p:nvCxnSpPr>
          <p:cNvPr id="1068" name="Google Shape;1068;p21"/>
          <p:cNvCxnSpPr>
            <a:stCxn id="1069" idx="1"/>
            <a:endCxn id="1070" idx="3"/>
          </p:cNvCxnSpPr>
          <p:nvPr/>
        </p:nvCxnSpPr>
        <p:spPr>
          <a:xfrm flipH="1">
            <a:off x="5689050" y="4485175"/>
            <a:ext cx="1040400" cy="464100"/>
          </a:xfrm>
          <a:prstGeom prst="straightConnector1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1" name="Google Shape;1071;p21"/>
          <p:cNvCxnSpPr>
            <a:stCxn id="1072" idx="1"/>
            <a:endCxn id="1073" idx="3"/>
          </p:cNvCxnSpPr>
          <p:nvPr/>
        </p:nvCxnSpPr>
        <p:spPr>
          <a:xfrm flipH="1">
            <a:off x="5689050" y="5391488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74" name="Google Shape;1074;p21"/>
          <p:cNvCxnSpPr>
            <a:stCxn id="1075" idx="1"/>
            <a:endCxn id="1076" idx="3"/>
          </p:cNvCxnSpPr>
          <p:nvPr/>
        </p:nvCxnSpPr>
        <p:spPr>
          <a:xfrm flipH="1">
            <a:off x="5689050" y="6297825"/>
            <a:ext cx="1054200" cy="299100"/>
          </a:xfrm>
          <a:prstGeom prst="straightConnector1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7" name="Google Shape;1077;p21"/>
          <p:cNvSpPr/>
          <p:nvPr/>
        </p:nvSpPr>
        <p:spPr>
          <a:xfrm>
            <a:off x="3903950" y="4081400"/>
            <a:ext cx="1785000" cy="26202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1"/>
          <p:cNvSpPr/>
          <p:nvPr/>
        </p:nvSpPr>
        <p:spPr>
          <a:xfrm>
            <a:off x="3903950" y="5448850"/>
            <a:ext cx="1785000" cy="10434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1"/>
          <p:cNvSpPr/>
          <p:nvPr/>
        </p:nvSpPr>
        <p:spPr>
          <a:xfrm>
            <a:off x="3903950" y="6492250"/>
            <a:ext cx="1785000" cy="2094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1"/>
          <p:cNvSpPr/>
          <p:nvPr/>
        </p:nvSpPr>
        <p:spPr>
          <a:xfrm>
            <a:off x="3903950" y="4766625"/>
            <a:ext cx="1785000" cy="365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1169950" y="4980800"/>
            <a:ext cx="1679700" cy="8214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6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9" name="Google Shape;1069;p21"/>
          <p:cNvSpPr/>
          <p:nvPr/>
        </p:nvSpPr>
        <p:spPr>
          <a:xfrm>
            <a:off x="6729450" y="4146625"/>
            <a:ext cx="11514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2" name="Google Shape;1072;p21"/>
          <p:cNvSpPr/>
          <p:nvPr/>
        </p:nvSpPr>
        <p:spPr>
          <a:xfrm>
            <a:off x="6743250" y="5052938"/>
            <a:ext cx="1151400" cy="6771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6743250" y="5959275"/>
            <a:ext cx="1151400" cy="6771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79" name="Google Shape;1079;p21"/>
          <p:cNvCxnSpPr>
            <a:stCxn id="1070" idx="1"/>
            <a:endCxn id="1078" idx="3"/>
          </p:cNvCxnSpPr>
          <p:nvPr/>
        </p:nvCxnSpPr>
        <p:spPr>
          <a:xfrm flipH="1">
            <a:off x="2849750" y="4949175"/>
            <a:ext cx="1054200" cy="4422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0" name="Google Shape;1080;p21"/>
          <p:cNvCxnSpPr>
            <a:stCxn id="1073" idx="1"/>
            <a:endCxn id="1078" idx="3"/>
          </p:cNvCxnSpPr>
          <p:nvPr/>
        </p:nvCxnSpPr>
        <p:spPr>
          <a:xfrm rot="10800000">
            <a:off x="2849750" y="5391550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1" name="Google Shape;1081;p21"/>
          <p:cNvCxnSpPr>
            <a:stCxn id="1076" idx="1"/>
            <a:endCxn id="1078" idx="3"/>
          </p:cNvCxnSpPr>
          <p:nvPr/>
        </p:nvCxnSpPr>
        <p:spPr>
          <a:xfrm rot="10800000">
            <a:off x="2849750" y="5391550"/>
            <a:ext cx="1054200" cy="12054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2" name="Google Shape;1082;p21"/>
          <p:cNvCxnSpPr>
            <a:endCxn id="1078" idx="3"/>
          </p:cNvCxnSpPr>
          <p:nvPr/>
        </p:nvCxnSpPr>
        <p:spPr>
          <a:xfrm flipH="1">
            <a:off x="2849650" y="4394600"/>
            <a:ext cx="1054200" cy="9969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Final Project E-Portfolio Overview</a:t>
            </a:r>
            <a:endParaRPr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You will create an E-Portfolio that is geared toward a new  Allen School student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347472"/>
            <a:r>
              <a:rPr lang="en-US" dirty="0"/>
              <a:t>Your E-Portfolio is a culminating project in having you reflect on the </a:t>
            </a:r>
            <a:r>
              <a:rPr lang="en-US" b="1" dirty="0"/>
              <a:t>metacognitive skills </a:t>
            </a:r>
            <a:r>
              <a:rPr lang="en-US" dirty="0"/>
              <a:t>you’ve learned and </a:t>
            </a:r>
            <a:r>
              <a:rPr lang="en-US" b="1" dirty="0"/>
              <a:t>providing advice </a:t>
            </a:r>
            <a:r>
              <a:rPr lang="en-US" dirty="0"/>
              <a:t>for entering the program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During our final class, you will give a short presentation on your E-Portfolio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Takeaways: Computer Networks</a:t>
            </a:r>
            <a:endParaRPr dirty="0"/>
          </a:p>
        </p:txBody>
      </p:sp>
      <p:sp>
        <p:nvSpPr>
          <p:cNvPr id="1088" name="Google Shape;108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network is fundamentally the same hardware we’ve been looking at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Its incredible power comes from scale: how much data and how many computers it connects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To manage this complexity, we think of it in layers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Interfacing with the network can be done with specialized hardware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This frees the CPU from monitoring constantly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Access data only when needed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89" name="Google Shape;108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18 Reminders</a:t>
            </a:r>
            <a:endParaRPr dirty="0"/>
          </a:p>
        </p:txBody>
      </p:sp>
      <p:sp>
        <p:nvSpPr>
          <p:cNvPr id="1095" name="Google Shape;1095;p59"/>
          <p:cNvSpPr txBox="1">
            <a:spLocks noGrp="1"/>
          </p:cNvSpPr>
          <p:nvPr>
            <p:ph type="body" idx="1"/>
          </p:nvPr>
        </p:nvSpPr>
        <p:spPr>
          <a:xfrm>
            <a:off x="396874" y="1362075"/>
            <a:ext cx="8366125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b="1" dirty="0"/>
              <a:t>Project 7, Part II (Professor Meeting Report) due tonight (3/1) at 11:59pm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Project 8 (Debugging &amp; Implementing a Compiler) due next Wednesday (3/6) at 11:59pm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Final Project, Part I (E-Portfolio Outline) due next Wednesday (3/6) at 11:59pm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sz="2200" dirty="0"/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Eric has office hours after class in CSE2 153</a:t>
            </a:r>
          </a:p>
          <a:p>
            <a:pPr marL="699516" lvl="1" indent="-342900" algn="l" rtl="0"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Feel free to post your questions on the Ed board as well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sz="2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Lecture next week will be led by your TAs!</a:t>
            </a:r>
          </a:p>
        </p:txBody>
      </p:sp>
      <p:sp>
        <p:nvSpPr>
          <p:cNvPr id="1096" name="Google Shape;1096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Final Project Due Dates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Part I: E-Portfolio Outline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Due next Wednesday (3/6)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347472"/>
            <a:r>
              <a:rPr lang="en-US" dirty="0"/>
              <a:t>Part II: Final E-Portfolio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Due Thursday of finals week (3/14) at 2:00pm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Part III: E-Portfolio Presentations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During the scheduled CSE 390B final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CSE 390B Final Time: Thursday, 3/14 from 2:30-4:20pm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CSE 390B Final Location: CSE2 271 (same as usual classroom)</a:t>
            </a:r>
            <a:endParaRPr dirty="0"/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2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on Metacognitive Skills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366125" cy="51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Individually first, take some time to reflect on the following questions, and then discuss in groups: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Which two metacognitive topics would you consider including in your E-Portfolio and why?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Reflect on which ones you’ve grown the most in, have impacted you the most, were most challenging to grow in, etc.</a:t>
            </a:r>
          </a:p>
          <a:p>
            <a:pPr marL="356616" lvl="1" indent="0"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are some examples of yourself demonstrating those two metacognitive skills?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Please be specific here! Aim to share these skills as if you are telling a story and showing concrete applications of these skills</a:t>
            </a:r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3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on a Technical Skill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366125" cy="51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Individually first, take some time to reflect on the following questions, and then discuss in groups: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technical topic from CSE 390B would you consider including in your E-Portfolio and why?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Reflect on technical skills that helped connect the dots, were most interesting to you, most challenging for you to grasp, etc.</a:t>
            </a:r>
          </a:p>
          <a:p>
            <a:pPr marL="356616" lvl="1" indent="0"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is the impact of having knowledge of that technical skill? In other words, why is that technical skill useful?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/>
              <a:t>Please be specific here as well — think about how this technical skill would be useful in an academic or personal setting</a:t>
            </a:r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3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Final Project Reflection</a:t>
            </a:r>
          </a:p>
          <a:p>
            <a:pPr marL="699516" lvl="1" indent="-3429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E-Portfolio Workshop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b="1" dirty="0">
                <a:solidFill>
                  <a:srgbClr val="4A2A85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Overview of Computer Networks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82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Individually, spend 15-20 minutes completing the following steps: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Aim to finalize the two metacognitive skills, two examples of you applying them, and one technical skill you plan on reflecting on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Begin drafting your reflection on a document (should be in paragraph form in final e-portfolio, but bullet points ok for now)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Goal by the end of class today is to receive feedback on your reflections and complete part one of the final project, the E-Portfolio outline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0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Now, get into groups and complete the following: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One group member presents on their reflection so far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Each group member listening should provide one question, comment, constructive feedback, or complement to the presenter</a:t>
            </a: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Wingdings" pitchFamily="2" charset="2"/>
              <a:buChar char="§"/>
            </a:pPr>
            <a:r>
              <a:rPr lang="en-US" dirty="0"/>
              <a:t>Repeat until everyone has had a chance to present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2398</Words>
  <Application>Microsoft Macintosh PowerPoint</Application>
  <PresentationFormat>On-screen Show (4:3)</PresentationFormat>
  <Paragraphs>555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Noto Sans Symbols</vt:lpstr>
      <vt:lpstr>Arial</vt:lpstr>
      <vt:lpstr>Calibri</vt:lpstr>
      <vt:lpstr>Consolas</vt:lpstr>
      <vt:lpstr>Courier New</vt:lpstr>
      <vt:lpstr>Noto Sans</vt:lpstr>
      <vt:lpstr>Times New Roman</vt:lpstr>
      <vt:lpstr>Wingdings</vt:lpstr>
      <vt:lpstr>UWTheme-333-Sp18</vt:lpstr>
      <vt:lpstr>Final Project Reflection &amp; Computer Networks</vt:lpstr>
      <vt:lpstr>Lecture Outline</vt:lpstr>
      <vt:lpstr>Final Project E-Portfolio Overview</vt:lpstr>
      <vt:lpstr>Final Project Due Dates</vt:lpstr>
      <vt:lpstr>Reflection on Metacognitive Skills</vt:lpstr>
      <vt:lpstr>Reflection on a Technical Skill</vt:lpstr>
      <vt:lpstr>Lecture Outline</vt:lpstr>
      <vt:lpstr>E-Portfolio Workshop</vt:lpstr>
      <vt:lpstr>E-Portfolio Workshop</vt:lpstr>
      <vt:lpstr>Lecture Outline</vt:lpstr>
      <vt:lpstr>Overview of Computer Networks</vt:lpstr>
      <vt:lpstr>How Do Computer Networks Work?</vt:lpstr>
      <vt:lpstr>Networks = Really, Really Long Wires</vt:lpstr>
      <vt:lpstr>Thinking about the Network: Layers</vt:lpstr>
      <vt:lpstr>Application Layer</vt:lpstr>
      <vt:lpstr>Application Layer</vt:lpstr>
      <vt:lpstr>Data Link Layer</vt:lpstr>
      <vt:lpstr>Data Link Layer</vt:lpstr>
      <vt:lpstr>NIC (Network Interface Card)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Connecting NIC to Memory</vt:lpstr>
      <vt:lpstr>Takeaways: Computer Networks</vt:lpstr>
      <vt:lpstr>Lecture 18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Procrastination &amp; Computer Networks</dc:title>
  <dc:creator>Aaron Johnston</dc:creator>
  <cp:lastModifiedBy>Eric Fan</cp:lastModifiedBy>
  <cp:revision>127</cp:revision>
  <dcterms:created xsi:type="dcterms:W3CDTF">2018-03-28T08:00:24Z</dcterms:created>
  <dcterms:modified xsi:type="dcterms:W3CDTF">2024-03-01T21:25:54Z</dcterms:modified>
</cp:coreProperties>
</file>